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76" d="100"/>
          <a:sy n="76" d="100"/>
        </p:scale>
        <p:origin x="-480" y="6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45B0691-6C32-49C5-9F82-69D69B4DE662}" type="datetimeFigureOut">
              <a:rPr lang="en-US" smtClean="0"/>
              <a:t>7/17/2019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92B6793-AB95-491B-B181-68191D7BC669}" type="slidenum">
              <a:rPr lang="en-US" smtClean="0"/>
              <a:t>‹#›</a:t>
            </a:fld>
            <a:endParaRPr lang="en-US"/>
          </a:p>
        </p:txBody>
      </p:sp>
    </p:spTree>
    <p:extLst>
      <p:ext uri="{BB962C8B-B14F-4D97-AF65-F5344CB8AC3E}">
        <p14:creationId xmlns:p14="http://schemas.microsoft.com/office/powerpoint/2010/main" val="34329544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Breast cancer is among the common forms of cancer among women. Old women are at greater risk of breast cancer. It is keynoting that everyone is getting older and therefore women over 60 years old are likely to acquire breast cancer (Cancer Treatment Centers of America, 2019)</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Other factors that can promote breast cancer include family history, inherited genes. Also, obesity, high breast density and breast changes can increase changes of breast cancer. </a:t>
            </a:r>
          </a:p>
          <a:p>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E92B6793-AB95-491B-B181-68191D7BC669}" type="slidenum">
              <a:rPr lang="en-US" smtClean="0"/>
              <a:t>2</a:t>
            </a:fld>
            <a:endParaRPr lang="en-US"/>
          </a:p>
        </p:txBody>
      </p:sp>
    </p:spTree>
    <p:extLst>
      <p:ext uri="{BB962C8B-B14F-4D97-AF65-F5344CB8AC3E}">
        <p14:creationId xmlns:p14="http://schemas.microsoft.com/office/powerpoint/2010/main" val="1588997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 mammogram is a screening tool which uses x-ray scan to evaluate breast cancer. </a:t>
            </a:r>
            <a:r>
              <a:rPr lang="en-US" dirty="0" smtClean="0">
                <a:latin typeface="Times New Roman" panose="02020603050405020304" pitchFamily="18" charset="0"/>
                <a:cs typeface="Times New Roman" panose="02020603050405020304" pitchFamily="18" charset="0"/>
              </a:rPr>
              <a:t>The screening tool is utilized in detecting and diagnosing breast cancer.</a:t>
            </a:r>
          </a:p>
          <a:p>
            <a:r>
              <a:rPr lang="en-US" dirty="0" smtClean="0">
                <a:latin typeface="Times New Roman" panose="02020603050405020304" pitchFamily="18" charset="0"/>
                <a:cs typeface="Times New Roman" panose="02020603050405020304" pitchFamily="18" charset="0"/>
              </a:rPr>
              <a:t>This tool helps in finding breast cancer early before it can be felt</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E92B6793-AB95-491B-B181-68191D7BC669}" type="slidenum">
              <a:rPr lang="en-US" smtClean="0"/>
              <a:t>3</a:t>
            </a:fld>
            <a:endParaRPr lang="en-US"/>
          </a:p>
        </p:txBody>
      </p:sp>
    </p:spTree>
    <p:extLst>
      <p:ext uri="{BB962C8B-B14F-4D97-AF65-F5344CB8AC3E}">
        <p14:creationId xmlns:p14="http://schemas.microsoft.com/office/powerpoint/2010/main" val="19238694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Mammogram screening makes use of a special x-ray machine in which the breasts are placed on a plastic plate and pressed by another plate (Centers for Disease Control and Prevention, 2018). Usually this procedure is repeated so that different views of the breasts may be captured. The technologist should check the images collected to ensure that the procedure does not necessitate to be re-done.</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E92B6793-AB95-491B-B181-68191D7BC669}" type="slidenum">
              <a:rPr lang="en-US" smtClean="0"/>
              <a:t>4</a:t>
            </a:fld>
            <a:endParaRPr lang="en-US"/>
          </a:p>
        </p:txBody>
      </p:sp>
    </p:spTree>
    <p:extLst>
      <p:ext uri="{BB962C8B-B14F-4D97-AF65-F5344CB8AC3E}">
        <p14:creationId xmlns:p14="http://schemas.microsoft.com/office/powerpoint/2010/main" val="23294639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When preparing for a mammogram screening, one should consider going to a facility which has specialized in mammograms. It is recommended to use the same facility repeatedly since this helps in comparing results of the images taken with those taken previously. Most importantly, one should take mammogram screening when breasts are not swollen to avoid incorrect results.</a:t>
            </a:r>
          </a:p>
          <a:p>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E92B6793-AB95-491B-B181-68191D7BC669}" type="slidenum">
              <a:rPr lang="en-US" smtClean="0"/>
              <a:t>5</a:t>
            </a:fld>
            <a:endParaRPr lang="en-US"/>
          </a:p>
        </p:txBody>
      </p:sp>
    </p:spTree>
    <p:extLst>
      <p:ext uri="{BB962C8B-B14F-4D97-AF65-F5344CB8AC3E}">
        <p14:creationId xmlns:p14="http://schemas.microsoft.com/office/powerpoint/2010/main" val="38432447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Mammogram provide several benefits which include saving lives by detecting cancer early thus helping to preventing it from spreading. Additionally a mammogram is an effective tools that is helpful in detecting breast cancer early. Furthermore, the use of a digital mammogram may aide in providing images that can be enlarged to assist in examining certain sections more closely (Provincial Health Services Authority, 2019).</a:t>
            </a:r>
          </a:p>
          <a:p>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E92B6793-AB95-491B-B181-68191D7BC669}" type="slidenum">
              <a:rPr lang="en-US" smtClean="0"/>
              <a:t>6</a:t>
            </a:fld>
            <a:endParaRPr lang="en-US"/>
          </a:p>
        </p:txBody>
      </p:sp>
    </p:spTree>
    <p:extLst>
      <p:ext uri="{BB962C8B-B14F-4D97-AF65-F5344CB8AC3E}">
        <p14:creationId xmlns:p14="http://schemas.microsoft.com/office/powerpoint/2010/main" val="34465956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The rate of breast cancers have been increasing, there are about 3.1 million women in the United States who have had breast cancer. Additionally, about 1 out of 8 women in the United States is estimated to acquire breast cancer in her lifetime. About 268,600 new cases of breast cancer among women in 2019. Over 41,760 women may die from breast cancer in the United States in 2019.</a:t>
            </a:r>
          </a:p>
          <a:p>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E92B6793-AB95-491B-B181-68191D7BC669}" type="slidenum">
              <a:rPr lang="en-US" smtClean="0"/>
              <a:t>7</a:t>
            </a:fld>
            <a:endParaRPr lang="en-US"/>
          </a:p>
        </p:txBody>
      </p:sp>
    </p:spTree>
    <p:extLst>
      <p:ext uri="{BB962C8B-B14F-4D97-AF65-F5344CB8AC3E}">
        <p14:creationId xmlns:p14="http://schemas.microsoft.com/office/powerpoint/2010/main" val="18793470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It is keynoting that the rate of breast cancer among women in the United States have slightly increased than in 2018, the African-Americans women are more affected than their counterparts white women. Women with relatives who have been diagnosed with breast cancer are at a greater risk. </a:t>
            </a:r>
          </a:p>
          <a:p>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E92B6793-AB95-491B-B181-68191D7BC669}" type="slidenum">
              <a:rPr lang="en-US" smtClean="0"/>
              <a:t>8</a:t>
            </a:fld>
            <a:endParaRPr lang="en-US"/>
          </a:p>
        </p:txBody>
      </p:sp>
    </p:spTree>
    <p:extLst>
      <p:ext uri="{BB962C8B-B14F-4D97-AF65-F5344CB8AC3E}">
        <p14:creationId xmlns:p14="http://schemas.microsoft.com/office/powerpoint/2010/main" val="35358127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Breast cancer has impacted women’s health differently, the cases of deaths resulting from breast cases have increased. Also, breast cancer impacts the reproductive function of women; chemotherapy effects (Hickey, </a:t>
            </a:r>
            <a:r>
              <a:rPr lang="en-US" sz="1200" kern="1200" dirty="0" err="1" smtClean="0">
                <a:solidFill>
                  <a:schemeClr val="tx1"/>
                </a:solidFill>
                <a:effectLst/>
                <a:latin typeface="Times New Roman" panose="02020603050405020304" pitchFamily="18" charset="0"/>
                <a:ea typeface="+mn-ea"/>
                <a:cs typeface="Times New Roman" panose="02020603050405020304" pitchFamily="18" charset="0"/>
              </a:rPr>
              <a:t>Peate</a:t>
            </a:r>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 Saunders, Friedlander, 2009). Women also used more finances when seeking medications to manage breast cancers. </a:t>
            </a:r>
          </a:p>
          <a:p>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E92B6793-AB95-491B-B181-68191D7BC669}" type="slidenum">
              <a:rPr lang="en-US" smtClean="0"/>
              <a:t>9</a:t>
            </a:fld>
            <a:endParaRPr lang="en-US"/>
          </a:p>
        </p:txBody>
      </p:sp>
    </p:spTree>
    <p:extLst>
      <p:ext uri="{BB962C8B-B14F-4D97-AF65-F5344CB8AC3E}">
        <p14:creationId xmlns:p14="http://schemas.microsoft.com/office/powerpoint/2010/main" val="7416718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Mammogram screening may be impacted by different factors which include the high costs that are more likely to affect breast cancer patients. Additionally, individuals with now knowledge of mammogram may be hesitant to conduct screening and this can cause the cancer to spread thus increasing the damage. </a:t>
            </a:r>
          </a:p>
          <a:p>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E92B6793-AB95-491B-B181-68191D7BC669}" type="slidenum">
              <a:rPr lang="en-US" smtClean="0"/>
              <a:t>10</a:t>
            </a:fld>
            <a:endParaRPr lang="en-US"/>
          </a:p>
        </p:txBody>
      </p:sp>
    </p:spTree>
    <p:extLst>
      <p:ext uri="{BB962C8B-B14F-4D97-AF65-F5344CB8AC3E}">
        <p14:creationId xmlns:p14="http://schemas.microsoft.com/office/powerpoint/2010/main" val="31994550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Sometimes a mammogram screening may return contradicting results. For example, it can give negative results for an individual with a breast cancer. In other cases, it can that a person who does not have cancer as being positive. These situations are common in both women with dense and less dense breast (American Cancer Society, 2017)</a:t>
            </a:r>
          </a:p>
          <a:p>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E92B6793-AB95-491B-B181-68191D7BC669}" type="slidenum">
              <a:rPr lang="en-US" smtClean="0"/>
              <a:t>11</a:t>
            </a:fld>
            <a:endParaRPr lang="en-US"/>
          </a:p>
        </p:txBody>
      </p:sp>
    </p:spTree>
    <p:extLst>
      <p:ext uri="{BB962C8B-B14F-4D97-AF65-F5344CB8AC3E}">
        <p14:creationId xmlns:p14="http://schemas.microsoft.com/office/powerpoint/2010/main" val="393793976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66BB74EA-6087-410C-A5CE-BDE98A502B45}" type="datetimeFigureOut">
              <a:rPr lang="en-US" smtClean="0"/>
              <a:t>7/17/2019</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C8F7203E-3B74-4A96-AE64-AA8B5910A52E}"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867630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6BB74EA-6087-410C-A5CE-BDE98A502B45}" type="datetimeFigureOut">
              <a:rPr lang="en-US" smtClean="0"/>
              <a:t>7/17/2019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F7203E-3B74-4A96-AE64-AA8B5910A52E}" type="slidenum">
              <a:rPr lang="en-US" smtClean="0"/>
              <a:t>‹#›</a:t>
            </a:fld>
            <a:endParaRPr lang="en-US"/>
          </a:p>
        </p:txBody>
      </p:sp>
    </p:spTree>
    <p:extLst>
      <p:ext uri="{BB962C8B-B14F-4D97-AF65-F5344CB8AC3E}">
        <p14:creationId xmlns:p14="http://schemas.microsoft.com/office/powerpoint/2010/main" val="5203382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6BB74EA-6087-410C-A5CE-BDE98A502B45}" type="datetimeFigureOut">
              <a:rPr lang="en-US" smtClean="0"/>
              <a:t>7/17/2019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F7203E-3B74-4A96-AE64-AA8B5910A52E}"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751340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66BB74EA-6087-410C-A5CE-BDE98A502B45}" type="datetimeFigureOut">
              <a:rPr lang="en-US" smtClean="0"/>
              <a:t>7/17/2019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8F7203E-3B74-4A96-AE64-AA8B5910A52E}" type="slidenum">
              <a:rPr lang="en-US" smtClean="0"/>
              <a:t>‹#›</a:t>
            </a:fld>
            <a:endParaRPr lang="en-US"/>
          </a:p>
        </p:txBody>
      </p:sp>
    </p:spTree>
    <p:extLst>
      <p:ext uri="{BB962C8B-B14F-4D97-AF65-F5344CB8AC3E}">
        <p14:creationId xmlns:p14="http://schemas.microsoft.com/office/powerpoint/2010/main" val="38099458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66BB74EA-6087-410C-A5CE-BDE98A502B45}" type="datetimeFigureOut">
              <a:rPr lang="en-US" smtClean="0"/>
              <a:t>7/17/2019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8F7203E-3B74-4A96-AE64-AA8B5910A52E}"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460149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66BB74EA-6087-410C-A5CE-BDE98A502B45}" type="datetimeFigureOut">
              <a:rPr lang="en-US" smtClean="0"/>
              <a:t>7/17/2019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8F7203E-3B74-4A96-AE64-AA8B5910A52E}"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541405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6BB74EA-6087-410C-A5CE-BDE98A502B45}" type="datetimeFigureOut">
              <a:rPr lang="en-US" smtClean="0"/>
              <a:t>7/17/2019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8F7203E-3B74-4A96-AE64-AA8B5910A52E}" type="slidenum">
              <a:rPr lang="en-US" smtClean="0"/>
              <a:t>‹#›</a:t>
            </a:fld>
            <a:endParaRPr lang="en-US"/>
          </a:p>
        </p:txBody>
      </p:sp>
    </p:spTree>
    <p:extLst>
      <p:ext uri="{BB962C8B-B14F-4D97-AF65-F5344CB8AC3E}">
        <p14:creationId xmlns:p14="http://schemas.microsoft.com/office/powerpoint/2010/main" val="40163781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6BB74EA-6087-410C-A5CE-BDE98A502B45}" type="datetimeFigureOut">
              <a:rPr lang="en-US" smtClean="0"/>
              <a:t>7/17/2019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8F7203E-3B74-4A96-AE64-AA8B5910A52E}"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224985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6BB74EA-6087-410C-A5CE-BDE98A502B45}" type="datetimeFigureOut">
              <a:rPr lang="en-US" smtClean="0"/>
              <a:t>7/17/2019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8F7203E-3B74-4A96-AE64-AA8B5910A52E}" type="slidenum">
              <a:rPr lang="en-US" smtClean="0"/>
              <a:t>‹#›</a:t>
            </a:fld>
            <a:endParaRPr lang="en-US"/>
          </a:p>
        </p:txBody>
      </p:sp>
    </p:spTree>
    <p:extLst>
      <p:ext uri="{BB962C8B-B14F-4D97-AF65-F5344CB8AC3E}">
        <p14:creationId xmlns:p14="http://schemas.microsoft.com/office/powerpoint/2010/main" val="39435261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6BB74EA-6087-410C-A5CE-BDE98A502B45}" type="datetimeFigureOut">
              <a:rPr lang="en-US" smtClean="0"/>
              <a:t>7/17/2019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8F7203E-3B74-4A96-AE64-AA8B5910A52E}" type="slidenum">
              <a:rPr lang="en-US" smtClean="0"/>
              <a:t>‹#›</a:t>
            </a:fld>
            <a:endParaRPr lang="en-US"/>
          </a:p>
        </p:txBody>
      </p:sp>
    </p:spTree>
    <p:extLst>
      <p:ext uri="{BB962C8B-B14F-4D97-AF65-F5344CB8AC3E}">
        <p14:creationId xmlns:p14="http://schemas.microsoft.com/office/powerpoint/2010/main" val="2457341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6BB74EA-6087-410C-A5CE-BDE98A502B45}" type="datetimeFigureOut">
              <a:rPr lang="en-US" smtClean="0"/>
              <a:t>7/17/2019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F7203E-3B74-4A96-AE64-AA8B5910A52E}"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438846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6BB74EA-6087-410C-A5CE-BDE98A502B45}" type="datetimeFigureOut">
              <a:rPr lang="en-US" smtClean="0"/>
              <a:t>7/17/2019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F7203E-3B74-4A96-AE64-AA8B5910A52E}"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873623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6BB74EA-6087-410C-A5CE-BDE98A502B45}" type="datetimeFigureOut">
              <a:rPr lang="en-US" smtClean="0"/>
              <a:t>7/17/2019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F7203E-3B74-4A96-AE64-AA8B5910A52E}" type="slidenum">
              <a:rPr lang="en-US" smtClean="0"/>
              <a:t>‹#›</a:t>
            </a:fld>
            <a:endParaRPr lang="en-US"/>
          </a:p>
        </p:txBody>
      </p:sp>
    </p:spTree>
    <p:extLst>
      <p:ext uri="{BB962C8B-B14F-4D97-AF65-F5344CB8AC3E}">
        <p14:creationId xmlns:p14="http://schemas.microsoft.com/office/powerpoint/2010/main" val="8105576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6BB74EA-6087-410C-A5CE-BDE98A502B45}" type="datetimeFigureOut">
              <a:rPr lang="en-US" smtClean="0"/>
              <a:t>7/17/2019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F7203E-3B74-4A96-AE64-AA8B5910A52E}"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822062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6BB74EA-6087-410C-A5CE-BDE98A502B45}" type="datetimeFigureOut">
              <a:rPr lang="en-US" smtClean="0"/>
              <a:t>7/17/2019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F7203E-3B74-4A96-AE64-AA8B5910A52E}"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8720001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6BB74EA-6087-410C-A5CE-BDE98A502B45}" type="datetimeFigureOut">
              <a:rPr lang="en-US" smtClean="0"/>
              <a:t>7/17/2019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F7203E-3B74-4A96-AE64-AA8B5910A52E}"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5907901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6BB74EA-6087-410C-A5CE-BDE98A502B45}" type="datetimeFigureOut">
              <a:rPr lang="en-US" smtClean="0"/>
              <a:t>7/17/2019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F7203E-3B74-4A96-AE64-AA8B5910A52E}"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940585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66BB74EA-6087-410C-A5CE-BDE98A502B45}" type="datetimeFigureOut">
              <a:rPr lang="en-US" smtClean="0"/>
              <a:t>7/17/2019</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C8F7203E-3B74-4A96-AE64-AA8B5910A52E}" type="slidenum">
              <a:rPr lang="en-US" smtClean="0"/>
              <a:t>‹#›</a:t>
            </a:fld>
            <a:endParaRPr lang="en-US"/>
          </a:p>
        </p:txBody>
      </p:sp>
    </p:spTree>
    <p:extLst>
      <p:ext uri="{BB962C8B-B14F-4D97-AF65-F5344CB8AC3E}">
        <p14:creationId xmlns:p14="http://schemas.microsoft.com/office/powerpoint/2010/main" val="149227426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www.cancercenter.com/cancer-types/breast-cancer/risk-factors" TargetMode="External"/><Relationship Id="rId2" Type="http://schemas.openxmlformats.org/officeDocument/2006/relationships/hyperlink" Target="https://www.cancer.org/cancer/breast-cancer/screening-tests-and-early-detection/mammograms/limitations-of-mammograms.html" TargetMode="External"/><Relationship Id="rId1" Type="http://schemas.openxmlformats.org/officeDocument/2006/relationships/slideLayout" Target="../slideLayouts/slideLayout2.xml"/><Relationship Id="rId5" Type="http://schemas.openxmlformats.org/officeDocument/2006/relationships/hyperlink" Target="http://www.bccancer.bc.ca/screening/breast/get-a-mammogram/benefits-and-limitations" TargetMode="External"/><Relationship Id="rId4" Type="http://schemas.openxmlformats.org/officeDocument/2006/relationships/hyperlink" Target="https://www.cdc.gov/cancer/breast/basic_info/mammograms.ht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8232" y="1722864"/>
            <a:ext cx="9144000" cy="1579894"/>
          </a:xfrm>
        </p:spPr>
        <p:txBody>
          <a:bodyPr>
            <a:normAutofit fontScale="90000"/>
          </a:bodyPr>
          <a:lstStyle/>
          <a:p>
            <a:r>
              <a:rPr lang="en-US" dirty="0" smtClean="0">
                <a:latin typeface="Times New Roman" panose="02020603050405020304" pitchFamily="18" charset="0"/>
                <a:cs typeface="Times New Roman" panose="02020603050405020304" pitchFamily="18" charset="0"/>
              </a:rPr>
              <a:t>Mammogram</a:t>
            </a:r>
            <a:r>
              <a:rPr lang="en-US" dirty="0">
                <a:latin typeface="Times New Roman" panose="02020603050405020304" pitchFamily="18" charset="0"/>
                <a:cs typeface="Times New Roman" panose="02020603050405020304" pitchFamily="18" charset="0"/>
              </a:rPr>
              <a:t/>
            </a: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p:txBody>
          <a:bodyPr/>
          <a:lstStyle/>
          <a:p>
            <a:pPr algn="l"/>
            <a:r>
              <a:rPr lang="en-US" dirty="0"/>
              <a:t>Name:</a:t>
            </a:r>
          </a:p>
          <a:p>
            <a:pPr algn="l"/>
            <a:r>
              <a:rPr lang="en-US" dirty="0"/>
              <a:t>Institution:</a:t>
            </a:r>
          </a:p>
        </p:txBody>
      </p:sp>
    </p:spTree>
    <p:extLst>
      <p:ext uri="{BB962C8B-B14F-4D97-AF65-F5344CB8AC3E}">
        <p14:creationId xmlns:p14="http://schemas.microsoft.com/office/powerpoint/2010/main" val="202412910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Population selection</a:t>
            </a:r>
          </a:p>
        </p:txBody>
      </p:sp>
      <p:sp>
        <p:nvSpPr>
          <p:cNvPr id="3" name="Content Placeholder 2"/>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Breast cancer is among the common forms of cancer among women.</a:t>
            </a:r>
          </a:p>
          <a:p>
            <a:r>
              <a:rPr lang="en-US" dirty="0">
                <a:latin typeface="Times New Roman" panose="02020603050405020304" pitchFamily="18" charset="0"/>
                <a:cs typeface="Times New Roman" panose="02020603050405020304" pitchFamily="18" charset="0"/>
              </a:rPr>
              <a:t>Old women are at greater risk of breast cancer</a:t>
            </a:r>
          </a:p>
          <a:p>
            <a:r>
              <a:rPr lang="en-US" dirty="0">
                <a:latin typeface="Times New Roman" panose="02020603050405020304" pitchFamily="18" charset="0"/>
                <a:cs typeface="Times New Roman" panose="02020603050405020304" pitchFamily="18" charset="0"/>
              </a:rPr>
              <a:t>Keynoting that everyone is getting </a:t>
            </a:r>
            <a:r>
              <a:rPr lang="en-US" dirty="0" smtClean="0">
                <a:latin typeface="Times New Roman" panose="02020603050405020304" pitchFamily="18" charset="0"/>
                <a:cs typeface="Times New Roman" panose="02020603050405020304" pitchFamily="18" charset="0"/>
              </a:rPr>
              <a:t>older</a:t>
            </a:r>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Women over 60 years old are likely to acquire breast cancer (Cancer Treatment Centers of America, 2019</a:t>
            </a:r>
            <a:r>
              <a:rPr lang="en-US" dirty="0" smtClean="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Only 10-15% of breast cancer is reported among women below 45 </a:t>
            </a:r>
            <a:r>
              <a:rPr lang="en-US" dirty="0" smtClean="0">
                <a:latin typeface="Times New Roman" panose="02020603050405020304" pitchFamily="18" charset="0"/>
                <a:cs typeface="Times New Roman" panose="02020603050405020304" pitchFamily="18" charset="0"/>
              </a:rPr>
              <a:t>years</a:t>
            </a:r>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5728314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Screening introduction</a:t>
            </a:r>
          </a:p>
        </p:txBody>
      </p:sp>
      <p:sp>
        <p:nvSpPr>
          <p:cNvPr id="3" name="Content Placeholder 2"/>
          <p:cNvSpPr>
            <a:spLocks noGrp="1"/>
          </p:cNvSpPr>
          <p:nvPr>
            <p:ph sz="half" idx="2"/>
          </p:nvPr>
        </p:nvSpPr>
        <p:spPr>
          <a:xfrm>
            <a:off x="1295400" y="2497540"/>
            <a:ext cx="4718304" cy="3378327"/>
          </a:xfrm>
        </p:spPr>
        <p:txBody>
          <a:bodyPr>
            <a:normAutofit/>
          </a:bodyPr>
          <a:lstStyle/>
          <a:p>
            <a:r>
              <a:rPr lang="en-US" dirty="0">
                <a:latin typeface="Times New Roman" panose="02020603050405020304" pitchFamily="18" charset="0"/>
                <a:cs typeface="Times New Roman" panose="02020603050405020304" pitchFamily="18" charset="0"/>
              </a:rPr>
              <a:t>A mammogram is an x-ray scan of the breast</a:t>
            </a:r>
          </a:p>
          <a:p>
            <a:r>
              <a:rPr lang="en-US" dirty="0">
                <a:latin typeface="Times New Roman" panose="02020603050405020304" pitchFamily="18" charset="0"/>
                <a:cs typeface="Times New Roman" panose="02020603050405020304" pitchFamily="18" charset="0"/>
              </a:rPr>
              <a:t>The screening tool is utilized in detecting and diagnosing breast </a:t>
            </a:r>
            <a:r>
              <a:rPr lang="en-US" dirty="0" smtClean="0">
                <a:latin typeface="Times New Roman" panose="02020603050405020304" pitchFamily="18" charset="0"/>
                <a:cs typeface="Times New Roman" panose="02020603050405020304" pitchFamily="18" charset="0"/>
              </a:rPr>
              <a:t>cancer</a:t>
            </a:r>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This tool helps in finding breast cancer early before it can be felt</a:t>
            </a:r>
          </a:p>
        </p:txBody>
      </p:sp>
      <p:pic>
        <p:nvPicPr>
          <p:cNvPr id="8" name="Content Placeholder 7"/>
          <p:cNvPicPr>
            <a:picLocks noGrp="1" noChangeAspect="1"/>
          </p:cNvPicPr>
          <p:nvPr>
            <p:ph sz="quarter" idx="4"/>
          </p:nvPr>
        </p:nvPicPr>
        <p:blipFill>
          <a:blip r:embed="rId3" cstate="print">
            <a:extLst>
              <a:ext uri="{28A0092B-C50C-407E-A947-70E740481C1C}">
                <a14:useLocalDpi xmlns:a14="http://schemas.microsoft.com/office/drawing/2010/main" val="0"/>
              </a:ext>
            </a:extLst>
          </a:blip>
          <a:stretch>
            <a:fillRect/>
          </a:stretch>
        </p:blipFill>
        <p:spPr>
          <a:xfrm>
            <a:off x="6311923" y="2620963"/>
            <a:ext cx="4033080" cy="3575121"/>
          </a:xfrm>
        </p:spPr>
      </p:pic>
    </p:spTree>
    <p:extLst>
      <p:ext uri="{BB962C8B-B14F-4D97-AF65-F5344CB8AC3E}">
        <p14:creationId xmlns:p14="http://schemas.microsoft.com/office/powerpoint/2010/main" val="46904495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Screening I</a:t>
            </a:r>
            <a:r>
              <a:rPr lang="en-US" dirty="0" smtClean="0">
                <a:latin typeface="Times New Roman" panose="02020603050405020304" pitchFamily="18" charset="0"/>
                <a:cs typeface="Times New Roman" panose="02020603050405020304" pitchFamily="18" charset="0"/>
              </a:rPr>
              <a:t>ntroduction Cont.</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marL="0" indent="0" algn="ctr">
              <a:buNone/>
            </a:pPr>
            <a:r>
              <a:rPr lang="en-US" b="1" dirty="0">
                <a:latin typeface="Times New Roman" panose="02020603050405020304" pitchFamily="18" charset="0"/>
                <a:cs typeface="Times New Roman" panose="02020603050405020304" pitchFamily="18" charset="0"/>
              </a:rPr>
              <a:t>How </a:t>
            </a:r>
            <a:r>
              <a:rPr lang="en-US" b="1" dirty="0" smtClean="0">
                <a:latin typeface="Times New Roman" panose="02020603050405020304" pitchFamily="18" charset="0"/>
                <a:cs typeface="Times New Roman" panose="02020603050405020304" pitchFamily="18" charset="0"/>
              </a:rPr>
              <a:t>mammogram </a:t>
            </a:r>
            <a:r>
              <a:rPr lang="en-US" b="1" dirty="0">
                <a:latin typeface="Times New Roman" panose="02020603050405020304" pitchFamily="18" charset="0"/>
                <a:cs typeface="Times New Roman" panose="02020603050405020304" pitchFamily="18" charset="0"/>
              </a:rPr>
              <a:t>is used </a:t>
            </a:r>
            <a:endParaRPr lang="en-US" b="1" dirty="0" smtClean="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The screening utilizes a special x-ray machine</a:t>
            </a:r>
          </a:p>
          <a:p>
            <a:r>
              <a:rPr lang="en-US" dirty="0">
                <a:latin typeface="Times New Roman" panose="02020603050405020304" pitchFamily="18" charset="0"/>
                <a:cs typeface="Times New Roman" panose="02020603050405020304" pitchFamily="18" charset="0"/>
              </a:rPr>
              <a:t>Breasts are placed on a plastic plate and pressed by another plate (Centers for Disease Control and Prevention, 2018</a:t>
            </a:r>
            <a:r>
              <a:rPr lang="en-US" dirty="0" smtClean="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The plates help in holding and flattening the breast when the X-ray is </a:t>
            </a:r>
            <a:r>
              <a:rPr lang="en-US" dirty="0" smtClean="0">
                <a:latin typeface="Times New Roman" panose="02020603050405020304" pitchFamily="18" charset="0"/>
                <a:cs typeface="Times New Roman" panose="02020603050405020304" pitchFamily="18" charset="0"/>
              </a:rPr>
              <a:t>taken</a:t>
            </a:r>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The procedure is repeated severally to take side views of the breast</a:t>
            </a:r>
            <a:endParaRPr lang="en-US"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5734472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Screening Introduction Cont.</a:t>
            </a:r>
          </a:p>
        </p:txBody>
      </p:sp>
      <p:sp>
        <p:nvSpPr>
          <p:cNvPr id="3" name="Content Placeholder 2"/>
          <p:cNvSpPr>
            <a:spLocks noGrp="1"/>
          </p:cNvSpPr>
          <p:nvPr>
            <p:ph idx="1"/>
          </p:nvPr>
        </p:nvSpPr>
        <p:spPr/>
        <p:txBody>
          <a:bodyPr/>
          <a:lstStyle/>
          <a:p>
            <a:pPr marL="0" indent="0" algn="ctr">
              <a:buNone/>
            </a:pPr>
            <a:r>
              <a:rPr lang="en-US" b="1" dirty="0">
                <a:latin typeface="Times New Roman" panose="02020603050405020304" pitchFamily="18" charset="0"/>
                <a:cs typeface="Times New Roman" panose="02020603050405020304" pitchFamily="18" charset="0"/>
              </a:rPr>
              <a:t>Preparing for </a:t>
            </a:r>
            <a:r>
              <a:rPr lang="en-US" b="1" dirty="0" smtClean="0">
                <a:latin typeface="Times New Roman" panose="02020603050405020304" pitchFamily="18" charset="0"/>
                <a:cs typeface="Times New Roman" panose="02020603050405020304" pitchFamily="18" charset="0"/>
              </a:rPr>
              <a:t>mammogram</a:t>
            </a:r>
          </a:p>
          <a:p>
            <a:r>
              <a:rPr lang="en-US" dirty="0">
                <a:latin typeface="Times New Roman" panose="02020603050405020304" pitchFamily="18" charset="0"/>
                <a:cs typeface="Times New Roman" panose="02020603050405020304" pitchFamily="18" charset="0"/>
              </a:rPr>
              <a:t>Use a facility which has specialized in </a:t>
            </a:r>
            <a:r>
              <a:rPr lang="en-US" dirty="0" smtClean="0">
                <a:latin typeface="Times New Roman" panose="02020603050405020304" pitchFamily="18" charset="0"/>
                <a:cs typeface="Times New Roman" panose="02020603050405020304" pitchFamily="18" charset="0"/>
              </a:rPr>
              <a:t>mammograms</a:t>
            </a:r>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It is recommended to use the same facility to help in comparing </a:t>
            </a:r>
            <a:r>
              <a:rPr lang="en-US" dirty="0" smtClean="0">
                <a:latin typeface="Times New Roman" panose="02020603050405020304" pitchFamily="18" charset="0"/>
                <a:cs typeface="Times New Roman" panose="02020603050405020304" pitchFamily="18" charset="0"/>
              </a:rPr>
              <a:t>results</a:t>
            </a:r>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Take mammogram screening when breasts are </a:t>
            </a:r>
            <a:r>
              <a:rPr lang="en-US" dirty="0" smtClean="0">
                <a:latin typeface="Times New Roman" panose="02020603050405020304" pitchFamily="18" charset="0"/>
                <a:cs typeface="Times New Roman" panose="02020603050405020304" pitchFamily="18" charset="0"/>
              </a:rPr>
              <a:t>not swollen </a:t>
            </a:r>
            <a:r>
              <a:rPr lang="en-US" dirty="0">
                <a:latin typeface="Times New Roman" panose="02020603050405020304" pitchFamily="18" charset="0"/>
                <a:cs typeface="Times New Roman" panose="02020603050405020304" pitchFamily="18" charset="0"/>
              </a:rPr>
              <a:t>to avoid incorrect </a:t>
            </a:r>
            <a:r>
              <a:rPr lang="en-US" dirty="0" smtClean="0">
                <a:latin typeface="Times New Roman" panose="02020603050405020304" pitchFamily="18" charset="0"/>
                <a:cs typeface="Times New Roman" panose="02020603050405020304" pitchFamily="18" charset="0"/>
              </a:rPr>
              <a:t>results</a:t>
            </a:r>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When taking test refrain from deodorants and antiperspirants; they may interfere with </a:t>
            </a:r>
            <a:r>
              <a:rPr lang="en-US" dirty="0" smtClean="0">
                <a:latin typeface="Times New Roman" panose="02020603050405020304" pitchFamily="18" charset="0"/>
                <a:cs typeface="Times New Roman" panose="02020603050405020304" pitchFamily="18" charset="0"/>
              </a:rPr>
              <a:t>images</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0956363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Screening Introduction Cont.</a:t>
            </a:r>
          </a:p>
        </p:txBody>
      </p:sp>
      <p:sp>
        <p:nvSpPr>
          <p:cNvPr id="3" name="Content Placeholder 2"/>
          <p:cNvSpPr>
            <a:spLocks noGrp="1"/>
          </p:cNvSpPr>
          <p:nvPr>
            <p:ph idx="1"/>
          </p:nvPr>
        </p:nvSpPr>
        <p:spPr>
          <a:xfrm>
            <a:off x="1295401" y="2556932"/>
            <a:ext cx="9601196" cy="3489026"/>
          </a:xfrm>
        </p:spPr>
        <p:txBody>
          <a:bodyPr/>
          <a:lstStyle/>
          <a:p>
            <a:pPr marL="0" indent="0" algn="ctr">
              <a:buNone/>
            </a:pPr>
            <a:r>
              <a:rPr lang="en-US" b="1" dirty="0">
                <a:latin typeface="Times New Roman" panose="02020603050405020304" pitchFamily="18" charset="0"/>
                <a:cs typeface="Times New Roman" panose="02020603050405020304" pitchFamily="18" charset="0"/>
              </a:rPr>
              <a:t>Why mammogram was </a:t>
            </a:r>
            <a:r>
              <a:rPr lang="en-US" b="1" dirty="0" smtClean="0">
                <a:latin typeface="Times New Roman" panose="02020603050405020304" pitchFamily="18" charset="0"/>
                <a:cs typeface="Times New Roman" panose="02020603050405020304" pitchFamily="18" charset="0"/>
              </a:rPr>
              <a:t>chosen</a:t>
            </a:r>
          </a:p>
          <a:p>
            <a:r>
              <a:rPr lang="en-US" dirty="0">
                <a:latin typeface="Times New Roman" panose="02020603050405020304" pitchFamily="18" charset="0"/>
                <a:cs typeface="Times New Roman" panose="02020603050405020304" pitchFamily="18" charset="0"/>
              </a:rPr>
              <a:t>Saves lives: Detecting cancer early helps in preventing it from </a:t>
            </a:r>
            <a:r>
              <a:rPr lang="en-US" dirty="0" smtClean="0">
                <a:latin typeface="Times New Roman" panose="02020603050405020304" pitchFamily="18" charset="0"/>
                <a:cs typeface="Times New Roman" panose="02020603050405020304" pitchFamily="18" charset="0"/>
              </a:rPr>
              <a:t>spreading</a:t>
            </a:r>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A mammogram is effective: the best tool for detecting breast cancer </a:t>
            </a:r>
            <a:r>
              <a:rPr lang="en-US" dirty="0" smtClean="0">
                <a:latin typeface="Times New Roman" panose="02020603050405020304" pitchFamily="18" charset="0"/>
                <a:cs typeface="Times New Roman" panose="02020603050405020304" pitchFamily="18" charset="0"/>
              </a:rPr>
              <a:t>early</a:t>
            </a:r>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Provides quality results: digital mammogram provides images that can be </a:t>
            </a:r>
            <a:r>
              <a:rPr lang="en-US" dirty="0" smtClean="0">
                <a:latin typeface="Times New Roman" panose="02020603050405020304" pitchFamily="18" charset="0"/>
                <a:cs typeface="Times New Roman" panose="02020603050405020304" pitchFamily="18" charset="0"/>
              </a:rPr>
              <a:t>enlarged</a:t>
            </a:r>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Enlarging helps in examining certain sections more closely (Provincial Health Services Authority, 2019</a:t>
            </a:r>
            <a:r>
              <a:rPr lang="en-US" dirty="0" smtClean="0">
                <a:latin typeface="Times New Roman" panose="02020603050405020304" pitchFamily="18" charset="0"/>
                <a:cs typeface="Times New Roman" panose="02020603050405020304" pitchFamily="18" charset="0"/>
              </a:rPr>
              <a:t>)</a:t>
            </a:r>
            <a:endParaRPr lang="en-US"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0321778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Relevant group statistics</a:t>
            </a:r>
          </a:p>
        </p:txBody>
      </p:sp>
      <p:sp>
        <p:nvSpPr>
          <p:cNvPr id="3" name="Content Placeholder 2"/>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By January 2019, there were over 3.1 million women in the US with breast cancer history </a:t>
            </a:r>
          </a:p>
          <a:p>
            <a:r>
              <a:rPr lang="en-US" dirty="0">
                <a:latin typeface="Times New Roman" panose="02020603050405020304" pitchFamily="18" charset="0"/>
                <a:cs typeface="Times New Roman" panose="02020603050405020304" pitchFamily="18" charset="0"/>
              </a:rPr>
              <a:t>In the United States, 1 out of 8 will develop breast cancer in her </a:t>
            </a:r>
            <a:r>
              <a:rPr lang="en-US" dirty="0" smtClean="0">
                <a:latin typeface="Times New Roman" panose="02020603050405020304" pitchFamily="18" charset="0"/>
                <a:cs typeface="Times New Roman" panose="02020603050405020304" pitchFamily="18" charset="0"/>
              </a:rPr>
              <a:t>lifetime</a:t>
            </a:r>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About 268,600 new cases of breast cancer among women in </a:t>
            </a:r>
            <a:r>
              <a:rPr lang="en-US" dirty="0" smtClean="0">
                <a:latin typeface="Times New Roman" panose="02020603050405020304" pitchFamily="18" charset="0"/>
                <a:cs typeface="Times New Roman" panose="02020603050405020304" pitchFamily="18" charset="0"/>
              </a:rPr>
              <a:t>2019</a:t>
            </a:r>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Over 41,760 women may die from breast cancer in the US in </a:t>
            </a:r>
            <a:r>
              <a:rPr lang="en-US" dirty="0" smtClean="0">
                <a:latin typeface="Times New Roman" panose="02020603050405020304" pitchFamily="18" charset="0"/>
                <a:cs typeface="Times New Roman" panose="02020603050405020304" pitchFamily="18" charset="0"/>
              </a:rPr>
              <a:t>2019</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174229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Relevant group </a:t>
            </a:r>
            <a:r>
              <a:rPr lang="en-US" dirty="0" smtClean="0">
                <a:latin typeface="Times New Roman" panose="02020603050405020304" pitchFamily="18" charset="0"/>
                <a:cs typeface="Times New Roman" panose="02020603050405020304" pitchFamily="18" charset="0"/>
              </a:rPr>
              <a:t>statistics Cont</a:t>
            </a:r>
            <a:r>
              <a:rPr lang="en-US" dirty="0">
                <a:latin typeface="Times New Roman" panose="02020603050405020304" pitchFamily="18" charset="0"/>
                <a:cs typeface="Times New Roman" panose="02020603050405020304" pitchFamily="18" charset="0"/>
              </a:rPr>
              <a:t>.</a:t>
            </a:r>
          </a:p>
        </p:txBody>
      </p:sp>
      <p:sp>
        <p:nvSpPr>
          <p:cNvPr id="3" name="Content Placeholder 2"/>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African-Americans women are more affected by breast cancer than white </a:t>
            </a:r>
            <a:r>
              <a:rPr lang="en-US" dirty="0" smtClean="0">
                <a:latin typeface="Times New Roman" panose="02020603050405020304" pitchFamily="18" charset="0"/>
                <a:cs typeface="Times New Roman" panose="02020603050405020304" pitchFamily="18" charset="0"/>
              </a:rPr>
              <a:t>women</a:t>
            </a:r>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Incident of breast cancer has slightly increased by about 0.4 % every year</a:t>
            </a:r>
          </a:p>
          <a:p>
            <a:r>
              <a:rPr lang="en-US" dirty="0">
                <a:latin typeface="Times New Roman" panose="02020603050405020304" pitchFamily="18" charset="0"/>
                <a:cs typeface="Times New Roman" panose="02020603050405020304" pitchFamily="18" charset="0"/>
              </a:rPr>
              <a:t>In 2018, the new cases of cancer reported were about 2 million</a:t>
            </a:r>
          </a:p>
          <a:p>
            <a:r>
              <a:rPr lang="en-US" dirty="0">
                <a:latin typeface="Times New Roman" panose="02020603050405020304" pitchFamily="18" charset="0"/>
                <a:cs typeface="Times New Roman" panose="02020603050405020304" pitchFamily="18" charset="0"/>
              </a:rPr>
              <a:t>The risk of breast cancer doubles for women with the first-degree relative diagnosed with breast cancer</a:t>
            </a:r>
          </a:p>
        </p:txBody>
      </p:sp>
    </p:spTree>
    <p:extLst>
      <p:ext uri="{BB962C8B-B14F-4D97-AF65-F5344CB8AC3E}">
        <p14:creationId xmlns:p14="http://schemas.microsoft.com/office/powerpoint/2010/main" val="87205727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Impact on women health</a:t>
            </a:r>
          </a:p>
        </p:txBody>
      </p:sp>
      <p:sp>
        <p:nvSpPr>
          <p:cNvPr id="3" name="Content Placeholder 2"/>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The likelihood of women dying from breast cancer is </a:t>
            </a:r>
            <a:r>
              <a:rPr lang="en-US" dirty="0" smtClean="0">
                <a:latin typeface="Times New Roman" panose="02020603050405020304" pitchFamily="18" charset="0"/>
                <a:cs typeface="Times New Roman" panose="02020603050405020304" pitchFamily="18" charset="0"/>
              </a:rPr>
              <a:t>high</a:t>
            </a:r>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Breast cancer is the second leading cause of death among </a:t>
            </a:r>
            <a:r>
              <a:rPr lang="en-US" dirty="0" smtClean="0">
                <a:latin typeface="Times New Roman" panose="02020603050405020304" pitchFamily="18" charset="0"/>
                <a:cs typeface="Times New Roman" panose="02020603050405020304" pitchFamily="18" charset="0"/>
              </a:rPr>
              <a:t>women</a:t>
            </a:r>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Breast cancer impacts the reproductive function of women; chemotherapy effects (Hickey, </a:t>
            </a:r>
            <a:r>
              <a:rPr lang="en-US" dirty="0" err="1">
                <a:latin typeface="Times New Roman" panose="02020603050405020304" pitchFamily="18" charset="0"/>
                <a:cs typeface="Times New Roman" panose="02020603050405020304" pitchFamily="18" charset="0"/>
              </a:rPr>
              <a:t>Peate</a:t>
            </a:r>
            <a:r>
              <a:rPr lang="en-US" dirty="0">
                <a:latin typeface="Times New Roman" panose="02020603050405020304" pitchFamily="18" charset="0"/>
                <a:cs typeface="Times New Roman" panose="02020603050405020304" pitchFamily="18" charset="0"/>
              </a:rPr>
              <a:t>, Saunders, Friedlander, 2009</a:t>
            </a:r>
            <a:r>
              <a:rPr lang="en-US" dirty="0" smtClean="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More resources are utilized in seeking medical </a:t>
            </a:r>
            <a:r>
              <a:rPr lang="en-US" dirty="0" smtClean="0">
                <a:latin typeface="Times New Roman" panose="02020603050405020304" pitchFamily="18" charset="0"/>
                <a:cs typeface="Times New Roman" panose="02020603050405020304" pitchFamily="18" charset="0"/>
              </a:rPr>
              <a:t>care</a:t>
            </a:r>
            <a:endParaRPr lang="en-US" dirty="0">
              <a:latin typeface="Times New Roman" panose="02020603050405020304" pitchFamily="18" charset="0"/>
              <a:cs typeface="Times New Roman" panose="02020603050405020304" pitchFamily="18" charset="0"/>
            </a:endParaRPr>
          </a:p>
          <a:p>
            <a:pPr marL="0" indent="0">
              <a:buNone/>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5001380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Issues impacting screening</a:t>
            </a:r>
          </a:p>
        </p:txBody>
      </p:sp>
      <p:sp>
        <p:nvSpPr>
          <p:cNvPr id="3" name="Content Placeholder 2"/>
          <p:cNvSpPr>
            <a:spLocks noGrp="1"/>
          </p:cNvSpPr>
          <p:nvPr>
            <p:ph idx="1"/>
          </p:nvPr>
        </p:nvSpPr>
        <p:spPr/>
        <p:txBody>
          <a:bodyPr/>
          <a:lstStyle/>
          <a:p>
            <a:pPr marL="0" indent="0" algn="ctr">
              <a:buNone/>
            </a:pPr>
            <a:r>
              <a:rPr lang="en-US" b="1" dirty="0" smtClean="0">
                <a:latin typeface="Times New Roman" panose="02020603050405020304" pitchFamily="18" charset="0"/>
                <a:cs typeface="Times New Roman" panose="02020603050405020304" pitchFamily="18" charset="0"/>
              </a:rPr>
              <a:t>Cost </a:t>
            </a:r>
          </a:p>
          <a:p>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high costs associated with mammogram screening may affect potential breast cancer patients</a:t>
            </a:r>
          </a:p>
          <a:p>
            <a:pPr marL="0" indent="0" algn="ctr">
              <a:buNone/>
            </a:pPr>
            <a:r>
              <a:rPr lang="en-US" b="1" dirty="0">
                <a:latin typeface="Times New Roman" panose="02020603050405020304" pitchFamily="18" charset="0"/>
                <a:cs typeface="Times New Roman" panose="02020603050405020304" pitchFamily="18" charset="0"/>
              </a:rPr>
              <a:t>Knowledge and </a:t>
            </a:r>
            <a:r>
              <a:rPr lang="en-US" b="1" dirty="0" smtClean="0">
                <a:latin typeface="Times New Roman" panose="02020603050405020304" pitchFamily="18" charset="0"/>
                <a:cs typeface="Times New Roman" panose="02020603050405020304" pitchFamily="18" charset="0"/>
              </a:rPr>
              <a:t>attitudes </a:t>
            </a:r>
            <a:endParaRPr lang="en-US" b="1"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Individuals unaware of such screening tools may be understood benefits of mammogram</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1274127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Issues impacting </a:t>
            </a:r>
            <a:r>
              <a:rPr lang="en-US" dirty="0" smtClean="0">
                <a:latin typeface="Times New Roman" panose="02020603050405020304" pitchFamily="18" charset="0"/>
                <a:cs typeface="Times New Roman" panose="02020603050405020304" pitchFamily="18" charset="0"/>
              </a:rPr>
              <a:t>screening Cont.</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295401" y="2470245"/>
            <a:ext cx="9601196" cy="3739485"/>
          </a:xfrm>
        </p:spPr>
        <p:txBody>
          <a:bodyPr>
            <a:normAutofit fontScale="92500" lnSpcReduction="20000"/>
          </a:bodyPr>
          <a:lstStyle/>
          <a:p>
            <a:pPr marL="0" indent="0" algn="ctr">
              <a:buNone/>
            </a:pPr>
            <a:r>
              <a:rPr lang="en-US" b="1" dirty="0">
                <a:latin typeface="Times New Roman" panose="02020603050405020304" pitchFamily="18" charset="0"/>
                <a:cs typeface="Times New Roman" panose="02020603050405020304" pitchFamily="18" charset="0"/>
              </a:rPr>
              <a:t>Controversies </a:t>
            </a:r>
            <a:r>
              <a:rPr lang="en-US" b="1" dirty="0" smtClean="0">
                <a:latin typeface="Times New Roman" panose="02020603050405020304" pitchFamily="18" charset="0"/>
                <a:cs typeface="Times New Roman" panose="02020603050405020304" pitchFamily="18" charset="0"/>
              </a:rPr>
              <a:t>surrounding mammogram</a:t>
            </a:r>
          </a:p>
          <a:p>
            <a:pPr marL="0" indent="0" algn="ctr">
              <a:buNone/>
            </a:pPr>
            <a:r>
              <a:rPr lang="en-US" b="1" dirty="0">
                <a:latin typeface="Times New Roman" panose="02020603050405020304" pitchFamily="18" charset="0"/>
                <a:cs typeface="Times New Roman" panose="02020603050405020304" pitchFamily="18" charset="0"/>
              </a:rPr>
              <a:t>Giving false-negative results</a:t>
            </a:r>
          </a:p>
          <a:p>
            <a:r>
              <a:rPr lang="en-US" dirty="0">
                <a:latin typeface="Times New Roman" panose="02020603050405020304" pitchFamily="18" charset="0"/>
                <a:cs typeface="Times New Roman" panose="02020603050405020304" pitchFamily="18" charset="0"/>
              </a:rPr>
              <a:t>A mammogram screening may return negative results even when cancer is present</a:t>
            </a:r>
          </a:p>
          <a:p>
            <a:r>
              <a:rPr lang="en-US" dirty="0">
                <a:latin typeface="Times New Roman" panose="02020603050405020304" pitchFamily="18" charset="0"/>
                <a:cs typeface="Times New Roman" panose="02020603050405020304" pitchFamily="18" charset="0"/>
              </a:rPr>
              <a:t>This is common in both women with dense and less dense breast (American Cancer Society, 2017</a:t>
            </a:r>
            <a:r>
              <a:rPr lang="en-US" dirty="0" smtClean="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a:p>
            <a:pPr marL="0" indent="0" algn="ctr">
              <a:buNone/>
            </a:pPr>
            <a:r>
              <a:rPr lang="en-US" b="1" dirty="0">
                <a:latin typeface="Times New Roman" panose="02020603050405020304" pitchFamily="18" charset="0"/>
                <a:cs typeface="Times New Roman" panose="02020603050405020304" pitchFamily="18" charset="0"/>
              </a:rPr>
              <a:t>Returning false-positive results</a:t>
            </a:r>
          </a:p>
          <a:p>
            <a:r>
              <a:rPr lang="en-US" dirty="0">
                <a:latin typeface="Times New Roman" panose="02020603050405020304" pitchFamily="18" charset="0"/>
                <a:cs typeface="Times New Roman" panose="02020603050405020304" pitchFamily="18" charset="0"/>
              </a:rPr>
              <a:t>Mammogram screen results may appear abnormal even when cancer is not present</a:t>
            </a:r>
          </a:p>
          <a:p>
            <a:r>
              <a:rPr lang="en-US" dirty="0">
                <a:latin typeface="Times New Roman" panose="02020603050405020304" pitchFamily="18" charset="0"/>
                <a:cs typeface="Times New Roman" panose="02020603050405020304" pitchFamily="18" charset="0"/>
              </a:rPr>
              <a:t>This is common among young women with dense breasts</a:t>
            </a:r>
          </a:p>
        </p:txBody>
      </p:sp>
    </p:spTree>
    <p:extLst>
      <p:ext uri="{BB962C8B-B14F-4D97-AF65-F5344CB8AC3E}">
        <p14:creationId xmlns:p14="http://schemas.microsoft.com/office/powerpoint/2010/main" val="334767410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References</a:t>
            </a:r>
          </a:p>
        </p:txBody>
      </p:sp>
      <p:sp>
        <p:nvSpPr>
          <p:cNvPr id="3" name="Content Placeholder 2"/>
          <p:cNvSpPr>
            <a:spLocks noGrp="1"/>
          </p:cNvSpPr>
          <p:nvPr>
            <p:ph idx="1"/>
          </p:nvPr>
        </p:nvSpPr>
        <p:spPr>
          <a:xfrm>
            <a:off x="1295401" y="2470245"/>
            <a:ext cx="9601196" cy="3725839"/>
          </a:xfrm>
        </p:spPr>
        <p:txBody>
          <a:bodyPr>
            <a:normAutofit fontScale="77500" lnSpcReduction="20000"/>
          </a:bodyPr>
          <a:lstStyle/>
          <a:p>
            <a:r>
              <a:rPr lang="en-US" dirty="0">
                <a:latin typeface="Times New Roman" panose="02020603050405020304" pitchFamily="18" charset="0"/>
                <a:cs typeface="Times New Roman" panose="02020603050405020304" pitchFamily="18" charset="0"/>
              </a:rPr>
              <a:t>American Cancer Society. (2017, October 9). </a:t>
            </a:r>
            <a:r>
              <a:rPr lang="en-US" i="1" dirty="0">
                <a:latin typeface="Times New Roman" panose="02020603050405020304" pitchFamily="18" charset="0"/>
                <a:cs typeface="Times New Roman" panose="02020603050405020304" pitchFamily="18" charset="0"/>
              </a:rPr>
              <a:t>Limitations of Mammograms.</a:t>
            </a:r>
            <a:r>
              <a:rPr lang="en-US" dirty="0">
                <a:latin typeface="Times New Roman" panose="02020603050405020304" pitchFamily="18" charset="0"/>
                <a:cs typeface="Times New Roman" panose="02020603050405020304" pitchFamily="18" charset="0"/>
              </a:rPr>
              <a:t> Retrieved from </a:t>
            </a:r>
            <a:r>
              <a:rPr lang="en-US" dirty="0">
                <a:latin typeface="Times New Roman" panose="02020603050405020304" pitchFamily="18" charset="0"/>
                <a:cs typeface="Times New Roman" panose="02020603050405020304" pitchFamily="18" charset="0"/>
                <a:hlinkClick r:id="rId2"/>
              </a:rPr>
              <a:t>https://www.cancer.org/cancer/breast-cancer/screening-tests-and-early-detection/mammograms/limitations-of-mammograms.html</a:t>
            </a:r>
          </a:p>
          <a:p>
            <a:r>
              <a:rPr lang="en-US" dirty="0">
                <a:latin typeface="Times New Roman" panose="02020603050405020304" pitchFamily="18" charset="0"/>
                <a:cs typeface="Times New Roman" panose="02020603050405020304" pitchFamily="18" charset="0"/>
              </a:rPr>
              <a:t>Cancer Treatment Centers of America. (2019). </a:t>
            </a:r>
            <a:r>
              <a:rPr lang="en-US" i="1" dirty="0">
                <a:latin typeface="Times New Roman" panose="02020603050405020304" pitchFamily="18" charset="0"/>
                <a:cs typeface="Times New Roman" panose="02020603050405020304" pitchFamily="18" charset="0"/>
              </a:rPr>
              <a:t>Breast cancer.</a:t>
            </a:r>
            <a:r>
              <a:rPr lang="en-US" dirty="0">
                <a:latin typeface="Times New Roman" panose="02020603050405020304" pitchFamily="18" charset="0"/>
                <a:cs typeface="Times New Roman" panose="02020603050405020304" pitchFamily="18" charset="0"/>
              </a:rPr>
              <a:t> Retrieved from </a:t>
            </a:r>
            <a:r>
              <a:rPr lang="en-US" dirty="0">
                <a:latin typeface="Times New Roman" panose="02020603050405020304" pitchFamily="18" charset="0"/>
                <a:cs typeface="Times New Roman" panose="02020603050405020304" pitchFamily="18" charset="0"/>
                <a:hlinkClick r:id="rId3"/>
              </a:rPr>
              <a:t>https://www.cancercenter.com/cancer-types/breast-cancer/risk-factors</a:t>
            </a:r>
          </a:p>
          <a:p>
            <a:r>
              <a:rPr lang="en-US" dirty="0">
                <a:latin typeface="Times New Roman" panose="02020603050405020304" pitchFamily="18" charset="0"/>
                <a:cs typeface="Times New Roman" panose="02020603050405020304" pitchFamily="18" charset="0"/>
              </a:rPr>
              <a:t>Centers for Disease Control and Prevention. (2018, September 11). </a:t>
            </a:r>
            <a:r>
              <a:rPr lang="en-US" i="1" dirty="0">
                <a:latin typeface="Times New Roman" panose="02020603050405020304" pitchFamily="18" charset="0"/>
                <a:cs typeface="Times New Roman" panose="02020603050405020304" pitchFamily="18" charset="0"/>
              </a:rPr>
              <a:t>What Is a Mammogram?</a:t>
            </a:r>
            <a:r>
              <a:rPr lang="en-US" dirty="0">
                <a:latin typeface="Times New Roman" panose="02020603050405020304" pitchFamily="18" charset="0"/>
                <a:cs typeface="Times New Roman" panose="02020603050405020304" pitchFamily="18" charset="0"/>
              </a:rPr>
              <a:t> Retrieved from </a:t>
            </a:r>
            <a:r>
              <a:rPr lang="en-US" dirty="0">
                <a:latin typeface="Times New Roman" panose="02020603050405020304" pitchFamily="18" charset="0"/>
                <a:cs typeface="Times New Roman" panose="02020603050405020304" pitchFamily="18" charset="0"/>
                <a:hlinkClick r:id="rId4"/>
              </a:rPr>
              <a:t>https://www.cdc.gov/cancer/breast/basic_info/mammograms.htm</a:t>
            </a:r>
          </a:p>
          <a:p>
            <a:r>
              <a:rPr lang="en-US" dirty="0">
                <a:latin typeface="Times New Roman" panose="02020603050405020304" pitchFamily="18" charset="0"/>
                <a:cs typeface="Times New Roman" panose="02020603050405020304" pitchFamily="18" charset="0"/>
              </a:rPr>
              <a:t>Hickey, M. </a:t>
            </a:r>
            <a:r>
              <a:rPr lang="en-US" dirty="0" err="1">
                <a:latin typeface="Times New Roman" panose="02020603050405020304" pitchFamily="18" charset="0"/>
                <a:cs typeface="Times New Roman" panose="02020603050405020304" pitchFamily="18" charset="0"/>
              </a:rPr>
              <a:t>Peate</a:t>
            </a:r>
            <a:r>
              <a:rPr lang="en-US" dirty="0">
                <a:latin typeface="Times New Roman" panose="02020603050405020304" pitchFamily="18" charset="0"/>
                <a:cs typeface="Times New Roman" panose="02020603050405020304" pitchFamily="18" charset="0"/>
              </a:rPr>
              <a:t>, M., Saunders, C.M., Friedlander, M. (2009). Breast cancer in young women and its impact on reproductive function. </a:t>
            </a:r>
            <a:r>
              <a:rPr lang="en-US" i="1" dirty="0">
                <a:latin typeface="Times New Roman" panose="02020603050405020304" pitchFamily="18" charset="0"/>
                <a:cs typeface="Times New Roman" panose="02020603050405020304" pitchFamily="18" charset="0"/>
              </a:rPr>
              <a:t>Human Reproduction Update, 15</a:t>
            </a:r>
            <a:r>
              <a:rPr lang="en-US" dirty="0">
                <a:latin typeface="Times New Roman" panose="02020603050405020304" pitchFamily="18" charset="0"/>
                <a:cs typeface="Times New Roman" panose="02020603050405020304" pitchFamily="18" charset="0"/>
              </a:rPr>
              <a:t>(3), 323–339.</a:t>
            </a:r>
          </a:p>
          <a:p>
            <a:r>
              <a:rPr lang="en-US" dirty="0">
                <a:latin typeface="Times New Roman" panose="02020603050405020304" pitchFamily="18" charset="0"/>
                <a:cs typeface="Times New Roman" panose="02020603050405020304" pitchFamily="18" charset="0"/>
              </a:rPr>
              <a:t>Provincial Health Services Authority. (2019). </a:t>
            </a:r>
            <a:r>
              <a:rPr lang="en-US" i="1" dirty="0">
                <a:latin typeface="Times New Roman" panose="02020603050405020304" pitchFamily="18" charset="0"/>
                <a:cs typeface="Times New Roman" panose="02020603050405020304" pitchFamily="18" charset="0"/>
              </a:rPr>
              <a:t>BC Cancer Screening.</a:t>
            </a:r>
            <a:r>
              <a:rPr lang="en-US" dirty="0">
                <a:latin typeface="Times New Roman" panose="02020603050405020304" pitchFamily="18" charset="0"/>
                <a:cs typeface="Times New Roman" panose="02020603050405020304" pitchFamily="18" charset="0"/>
              </a:rPr>
              <a:t> Retrieved from </a:t>
            </a:r>
            <a:r>
              <a:rPr lang="en-US" dirty="0">
                <a:latin typeface="Times New Roman" panose="02020603050405020304" pitchFamily="18" charset="0"/>
                <a:cs typeface="Times New Roman" panose="02020603050405020304" pitchFamily="18" charset="0"/>
                <a:hlinkClick r:id="rId5"/>
              </a:rPr>
              <a:t>http://www.bccancer.bc.ca/screening/breast/get-a-mammogram/benefits-and-limitations</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8607954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xmlns="" name="Organic" id="{28CDC826-8792-45C0-861B-85EB3ADEDA33}" vid="{7DAC20F1-423D-49E2-BD0B-50532748BA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75</TotalTime>
  <Words>1293</Words>
  <Application>Microsoft Office PowerPoint</Application>
  <PresentationFormat>Custom</PresentationFormat>
  <Paragraphs>87</Paragraphs>
  <Slides>12</Slides>
  <Notes>10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Organic</vt:lpstr>
      <vt:lpstr>Mammogram </vt:lpstr>
      <vt:lpstr>Population selection</vt:lpstr>
      <vt:lpstr>Screening introduction</vt:lpstr>
      <vt:lpstr>Screening Introduction Cont.</vt:lpstr>
      <vt:lpstr>Screening Introduction Cont.</vt:lpstr>
      <vt:lpstr>Screening Introduction Cont.</vt:lpstr>
      <vt:lpstr>Relevant group statistics</vt:lpstr>
      <vt:lpstr>Relevant group statistics Cont.</vt:lpstr>
      <vt:lpstr>Impact on women health</vt:lpstr>
      <vt:lpstr>Issues impacting screening</vt:lpstr>
      <vt:lpstr>Issues impacting screening Cont.</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Mammogram</dc:title>
  <dc:creator>Walker</dc:creator>
  <cp:lastModifiedBy>User</cp:lastModifiedBy>
  <cp:revision>12</cp:revision>
  <dcterms:created xsi:type="dcterms:W3CDTF">2019-07-17T16:46:32Z</dcterms:created>
  <dcterms:modified xsi:type="dcterms:W3CDTF">2019-07-17T20:31:59Z</dcterms:modified>
</cp:coreProperties>
</file>